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70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3" r:id="rId15"/>
    <p:sldId id="257" r:id="rId16"/>
    <p:sldId id="271" r:id="rId17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Times New Roman" panose="020206030504050203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86" autoAdjust="0"/>
  </p:normalViewPr>
  <p:slideViewPr>
    <p:cSldViewPr>
      <p:cViewPr varScale="1">
        <p:scale>
          <a:sx n="75" d="100"/>
          <a:sy n="75" d="100"/>
        </p:scale>
        <p:origin x="3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898EDB-C759-4180-83F1-0747A1B29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0079C4-AE34-435D-B6E9-E0B62743A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B347B5-50A7-4DF0-B09D-78FD1CD9A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E5B9-2010-4593-AD7C-418FE8734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96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6B3C1A-2A53-4E32-BD2D-45910DC8D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E0823-05DB-4364-9C54-7D4719882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685F1-80AE-41E7-97B5-7D8518D0F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B0B0-842D-4168-BA4C-8AC67DFDD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60E6A-16EF-4880-8F4B-8E07287A4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A371F-6674-416A-A576-51B0C6E96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4B85A7-FD88-4EA8-8F89-DE557C758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B827-AE74-4B37-BC92-8890BE4A2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AF7D24-DCE5-4588-A28F-4BE755E502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7FE7FB-DB79-467D-86FB-FC0FACFC3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381A0-ECDF-44D6-BF3E-FA97FBDFED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701B-B47F-4F2C-B422-7D0499B7A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4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EAF7CA-2468-400C-AACF-CF6EE5CCA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A1D90-2810-4A49-9209-3E7299A6B1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D3C1C5-1FA2-48B4-B02C-C7CD827D5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D2668-481B-40DA-9819-34ADB4E2D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95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C992-4D90-47B3-B00E-45FCDDB11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9507E-471A-40C3-A2C2-E2A2A08229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CC07D-E5CC-456B-B976-60978D60E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686A-1621-4470-A91D-25EA9052C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3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E7CDB2-1020-490B-BB4F-792226941A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F992CF-E4B9-4F6E-8AE3-BFF7C3393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417411-1053-43E0-8431-7F9E55665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DDC8-D075-4372-81A3-AB30B0E9B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6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1B76AB-67BA-4F5F-9B85-7F4AD3B51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F8B49C-1A5B-4DDA-99DB-7506A490AE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A2CBF4-86E6-4142-B5EA-32E4040DD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416B1-99E7-4A5E-BA1E-F08372FCE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19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7346C0-238B-469D-AD01-D370C42AD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810A47-6A3B-4614-8905-FA8382FF6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38E52-A928-45D2-A181-E6DD18B44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7636-0E14-4079-8B17-DDE333F7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20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5B319-DE70-47AD-90D9-B733E8287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DFD56-BB37-4D27-A27D-BCDED8EA7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49ABC0-EDBD-427F-8375-B291CF176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5246-34F8-46AB-B256-B2A448A12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1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41799-4E4C-4A07-8EA7-E6CF16F6D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88DE1A-2F4C-4CF1-9D7C-771C16D99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CB1A84-1FEB-4504-81F3-767B1C134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3664-60A8-417E-AA42-FB5A9B642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90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E71494-F2D5-4957-B062-EB362CE79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24ABFE8-F057-47B3-A012-E70EC866C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A99D50-0FEF-45BA-AE5E-A884B70B80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6DDC50-9AE4-4F63-897D-A1E0159B53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0B94ED-F985-42B7-A8DD-BEC17B7F63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F493B92-CF21-4418-8571-E83689BBF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phojoe.com/images/new/forensic/Jonbenet%2520Ramsey-Age-Progression.jpg&amp;imgrefurl=http://phojoe.com/forensic_compositing.html&amp;usg=__hKKTJ-GcS3vIlg-N0AvzohjxW0A=&amp;h=358&amp;w=540&amp;sz=57&amp;hl=en&amp;start=2&amp;um=1&amp;tbnid=8SNlD0I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PowerPoint%20presentations\MA125\ch7\Tallest%20man.wmv" TargetMode="Externa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hyperlink" Target="http://www.altonweb.com/history/wadlow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0274CF2C-0191-4CF6-837F-0C42AFA57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693738"/>
            <a:ext cx="6249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Section 7.3 Ratio and Proportion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09A0A464-1C54-42EC-9A19-FABA2C09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865313"/>
            <a:ext cx="6789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A ratio is an ordered pair of real numbers, written </a:t>
            </a:r>
            <a:r>
              <a:rPr lang="en-GB" altLang="en-US" sz="2400" i="1"/>
              <a:t>a</a:t>
            </a:r>
            <a:r>
              <a:rPr lang="en-GB" altLang="en-US" sz="2400"/>
              <a:t>:</a:t>
            </a:r>
            <a:r>
              <a:rPr lang="en-GB" altLang="en-US" sz="2400" i="1"/>
              <a:t>b, </a:t>
            </a:r>
            <a:r>
              <a:rPr lang="en-GB" altLang="en-US" sz="2400"/>
              <a:t>with</a:t>
            </a:r>
            <a:r>
              <a:rPr lang="en-GB" altLang="en-US" sz="2400" i="1"/>
              <a:t> b </a:t>
            </a:r>
            <a:r>
              <a:rPr lang="en-GB" altLang="en-US" sz="2400">
                <a:sym typeface="Symbol" panose="05050102010706020507" pitchFamily="18" charset="2"/>
              </a:rPr>
              <a:t></a:t>
            </a:r>
            <a:r>
              <a:rPr lang="en-GB" altLang="en-US" sz="2400" i="1">
                <a:sym typeface="Math1" panose="05000502060100000001" pitchFamily="2" charset="2"/>
              </a:rPr>
              <a:t> </a:t>
            </a:r>
            <a:r>
              <a:rPr lang="en-GB" altLang="en-US" sz="2400">
                <a:sym typeface="Math1" panose="05000502060100000001" pitchFamily="2" charset="2"/>
              </a:rPr>
              <a:t>0.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4D6A2CD7-3ADD-4229-9938-1D883B0D4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13100"/>
            <a:ext cx="71278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Remark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You should remember that a fraction is also an ordered pair of numbers </a:t>
            </a:r>
            <a:r>
              <a:rPr lang="en-GB" altLang="en-US" sz="2400" i="1"/>
              <a:t>a</a:t>
            </a:r>
            <a:r>
              <a:rPr lang="en-GB" altLang="en-US" sz="2400"/>
              <a:t> and </a:t>
            </a:r>
            <a:r>
              <a:rPr lang="en-GB" altLang="en-US" sz="2400" i="1"/>
              <a:t>b</a:t>
            </a:r>
            <a:r>
              <a:rPr lang="en-GB" altLang="en-US" sz="2400"/>
              <a:t> with </a:t>
            </a:r>
            <a:r>
              <a:rPr lang="en-GB" altLang="en-US" sz="2400" i="1"/>
              <a:t>b</a:t>
            </a:r>
            <a:r>
              <a:rPr lang="en-GB" altLang="en-US" sz="2400"/>
              <a:t> </a:t>
            </a:r>
            <a:r>
              <a:rPr lang="en-GB" altLang="en-US" sz="2400">
                <a:sym typeface="Symbol" panose="05050102010706020507" pitchFamily="18" charset="2"/>
              </a:rPr>
              <a:t></a:t>
            </a:r>
            <a:r>
              <a:rPr lang="en-GB" altLang="en-US" sz="2400" i="1">
                <a:sym typeface="Math1" panose="05000502060100000001" pitchFamily="2" charset="2"/>
              </a:rPr>
              <a:t> </a:t>
            </a:r>
            <a:r>
              <a:rPr lang="en-GB" altLang="en-US" sz="2400">
                <a:sym typeface="Math1" panose="05000502060100000001" pitchFamily="2" charset="2"/>
              </a:rPr>
              <a:t>0, except that </a:t>
            </a:r>
            <a:r>
              <a:rPr lang="en-GB" altLang="en-US" sz="2400" i="1">
                <a:sym typeface="Math1" panose="05000502060100000001" pitchFamily="2" charset="2"/>
              </a:rPr>
              <a:t>a</a:t>
            </a:r>
            <a:r>
              <a:rPr lang="en-GB" altLang="en-US" sz="2400">
                <a:sym typeface="Math1" panose="05000502060100000001" pitchFamily="2" charset="2"/>
              </a:rPr>
              <a:t> and </a:t>
            </a:r>
            <a:r>
              <a:rPr lang="en-GB" altLang="en-US" sz="2400" i="1">
                <a:sym typeface="Math1" panose="05000502060100000001" pitchFamily="2" charset="2"/>
              </a:rPr>
              <a:t>b</a:t>
            </a:r>
            <a:r>
              <a:rPr lang="en-GB" altLang="en-US" sz="2400">
                <a:sym typeface="Math1" panose="05000502060100000001" pitchFamily="2" charset="2"/>
              </a:rPr>
              <a:t> must be integers.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ym typeface="Math1" panose="05000502060100000001" pitchFamily="2" charset="2"/>
              </a:rPr>
              <a:t>In other words            is a ratio, but           is not a fraction.</a:t>
            </a:r>
          </a:p>
        </p:txBody>
      </p:sp>
      <p:graphicFrame>
        <p:nvGraphicFramePr>
          <p:cNvPr id="2053" name="Object 5">
            <a:extLst>
              <a:ext uri="{FF2B5EF4-FFF2-40B4-BE49-F238E27FC236}">
                <a16:creationId xmlns:a16="http://schemas.microsoft.com/office/drawing/2014/main" id="{87AD53EB-21A7-43AF-ACA5-34B27BE5B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4508500"/>
          <a:ext cx="4460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317362" imgH="520474" progId="Equation.3">
                  <p:embed/>
                </p:oleObj>
              </mc:Choice>
              <mc:Fallback>
                <p:oleObj name="Equation" r:id="rId3" imgW="317362" imgH="52047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508500"/>
                        <a:ext cx="446088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>
            <a:extLst>
              <a:ext uri="{FF2B5EF4-FFF2-40B4-BE49-F238E27FC236}">
                <a16:creationId xmlns:a16="http://schemas.microsoft.com/office/drawing/2014/main" id="{A3C181D1-2C99-4D3B-9E9E-1B694C1DD8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4713288"/>
          <a:ext cx="673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482391" imgH="253890" progId="Equation.3">
                  <p:embed/>
                </p:oleObj>
              </mc:Choice>
              <mc:Fallback>
                <p:oleObj name="Equation" r:id="rId5" imgW="482391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13288"/>
                        <a:ext cx="673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8978668-F84B-45DE-BC8E-96143A02D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74168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Some situations where proportions are less understood</a:t>
            </a:r>
            <a:r>
              <a:rPr lang="en-US" altLang="en-US" sz="2400"/>
              <a:t>.</a:t>
            </a:r>
            <a:br>
              <a:rPr lang="en-US" altLang="en-US" sz="1200"/>
            </a:br>
            <a:r>
              <a:rPr lang="en-US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Why babies can craw on their knees for a long time?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2291" name="Picture 5" descr="RATIO4">
            <a:extLst>
              <a:ext uri="{FF2B5EF4-FFF2-40B4-BE49-F238E27FC236}">
                <a16:creationId xmlns:a16="http://schemas.microsoft.com/office/drawing/2014/main" id="{F92F6999-6756-4D19-98FE-E11488558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36560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8EBEB82B-53BE-4248-A858-860932FD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420938"/>
            <a:ext cx="32416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On the other end of the spectrum, if a baby is only 1/3 of our height, then the pressure on its knees will be only 1/3 of ours, and such a small pressure will not cause pain in the knees.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034C03A9-82F1-478A-8312-EC36B60FD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74168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Some situations where proportions are less understood</a:t>
            </a:r>
            <a:r>
              <a:rPr lang="en-US" altLang="en-US" sz="2400"/>
              <a:t>.</a:t>
            </a:r>
            <a:br>
              <a:rPr lang="en-US" altLang="en-US" sz="1200"/>
            </a:br>
            <a:r>
              <a:rPr lang="en-US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3. Are babies just miniature adults?</a:t>
            </a:r>
          </a:p>
        </p:txBody>
      </p:sp>
      <p:pic>
        <p:nvPicPr>
          <p:cNvPr id="13315" name="Picture 5" descr="ratio2">
            <a:extLst>
              <a:ext uri="{FF2B5EF4-FFF2-40B4-BE49-F238E27FC236}">
                <a16:creationId xmlns:a16="http://schemas.microsoft.com/office/drawing/2014/main" id="{CBAD4A94-95C7-41DC-BE54-E824D367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36163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>
            <a:extLst>
              <a:ext uri="{FF2B5EF4-FFF2-40B4-BE49-F238E27FC236}">
                <a16:creationId xmlns:a16="http://schemas.microsoft.com/office/drawing/2014/main" id="{BE1E4AC7-7B99-4745-9FF1-81F2EA4E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2297113"/>
            <a:ext cx="397986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No, a baby’s body parts have proportions very different from those of adult’s.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For instant, a baby has much smaller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     </a:t>
            </a:r>
            <a:r>
              <a:rPr lang="en-GB" altLang="en-US" sz="2400" i="1">
                <a:solidFill>
                  <a:srgbClr val="FF0000"/>
                </a:solidFill>
              </a:rPr>
              <a:t>arm length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  <a:r>
              <a:rPr lang="en-GB" altLang="en-US">
                <a:solidFill>
                  <a:srgbClr val="FF0000"/>
                </a:solidFill>
              </a:rPr>
              <a:t>/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  <a:r>
              <a:rPr lang="en-GB" altLang="en-US" sz="2400" i="1">
                <a:solidFill>
                  <a:srgbClr val="FF0000"/>
                </a:solidFill>
              </a:rPr>
              <a:t>body length</a:t>
            </a:r>
            <a:br>
              <a:rPr lang="en-GB" altLang="en-US" sz="2400" i="1">
                <a:solidFill>
                  <a:srgbClr val="FF0000"/>
                </a:solidFill>
              </a:rPr>
            </a:br>
            <a:r>
              <a:rPr lang="en-GB" altLang="en-US" sz="800" i="1">
                <a:solidFill>
                  <a:srgbClr val="FF0000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ratio than that of an adult.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AF688A11-62CB-43EE-84FC-51C9A3C93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74168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Some situations where proportions are less understood</a:t>
            </a:r>
            <a:r>
              <a:rPr lang="en-US" altLang="en-US" sz="2400"/>
              <a:t>.</a:t>
            </a:r>
            <a:br>
              <a:rPr lang="en-US" altLang="en-US" sz="1200"/>
            </a:br>
            <a:r>
              <a:rPr lang="en-US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3. Are babies just miniature adults?</a:t>
            </a: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8E8E591C-01B3-4AA4-8F75-E37C2FCF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2297113"/>
            <a:ext cx="397986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No, a baby’s body parts have proportions very different from those of adult’s.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For instant, a baby has much smaller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     </a:t>
            </a:r>
            <a:r>
              <a:rPr lang="en-GB" altLang="en-US" sz="2400" i="1">
                <a:solidFill>
                  <a:srgbClr val="FF0000"/>
                </a:solidFill>
              </a:rPr>
              <a:t>arm length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  <a:r>
              <a:rPr lang="en-GB" altLang="en-US">
                <a:solidFill>
                  <a:srgbClr val="FF0000"/>
                </a:solidFill>
              </a:rPr>
              <a:t>/</a:t>
            </a:r>
            <a:r>
              <a:rPr lang="en-GB" altLang="en-US" sz="2400">
                <a:solidFill>
                  <a:srgbClr val="FF0000"/>
                </a:solidFill>
              </a:rPr>
              <a:t> </a:t>
            </a:r>
            <a:r>
              <a:rPr lang="en-GB" altLang="en-US" sz="2400" i="1">
                <a:solidFill>
                  <a:srgbClr val="FF0000"/>
                </a:solidFill>
              </a:rPr>
              <a:t>body length</a:t>
            </a:r>
            <a:br>
              <a:rPr lang="en-GB" altLang="en-US" sz="2400" i="1">
                <a:solidFill>
                  <a:srgbClr val="FF0000"/>
                </a:solidFill>
              </a:rPr>
            </a:br>
            <a:r>
              <a:rPr lang="en-GB" altLang="en-US" sz="800" i="1">
                <a:solidFill>
                  <a:srgbClr val="FF0000"/>
                </a:solidFill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ratio than that of an adult.</a:t>
            </a:r>
          </a:p>
        </p:txBody>
      </p:sp>
      <p:pic>
        <p:nvPicPr>
          <p:cNvPr id="14340" name="Picture 5" descr="ratio3">
            <a:extLst>
              <a:ext uri="{FF2B5EF4-FFF2-40B4-BE49-F238E27FC236}">
                <a16:creationId xmlns:a16="http://schemas.microsoft.com/office/drawing/2014/main" id="{1B0A80A7-1600-4695-BE61-0CFE7711C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3462337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46D1E0B8-541E-4997-9C55-B726C45D6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74168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Some situations where proportions are less understood</a:t>
            </a:r>
            <a:r>
              <a:rPr lang="en-US" altLang="en-US" sz="2400"/>
              <a:t>.</a:t>
            </a:r>
            <a:br>
              <a:rPr lang="en-US" altLang="en-US" sz="1200"/>
            </a:br>
            <a:r>
              <a:rPr lang="en-US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4. How does the face change with age?</a:t>
            </a:r>
          </a:p>
        </p:txBody>
      </p:sp>
      <p:pic>
        <p:nvPicPr>
          <p:cNvPr id="15363" name="Picture 5" descr="ratio1">
            <a:extLst>
              <a:ext uri="{FF2B5EF4-FFF2-40B4-BE49-F238E27FC236}">
                <a16:creationId xmlns:a16="http://schemas.microsoft.com/office/drawing/2014/main" id="{31E59EAC-F0CE-4696-A441-63B04439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29000"/>
            <a:ext cx="60499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6">
            <a:extLst>
              <a:ext uri="{FF2B5EF4-FFF2-40B4-BE49-F238E27FC236}">
                <a16:creationId xmlns:a16="http://schemas.microsoft.com/office/drawing/2014/main" id="{5B5479EA-0D7F-4FFA-991B-778A4BCA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225675"/>
            <a:ext cx="7292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The skull does not grow proportionally, hence the face does not simply enlarge when a child grows up.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430359AE-E944-48B5-8205-7A21B233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6072188"/>
            <a:ext cx="765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2"/>
              </a:rPr>
              <a:t>Link</a:t>
            </a:r>
            <a:endParaRPr lang="en-US" altLang="en-US" sz="2400"/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C95F99D0-4D00-45CA-9AB6-252BF9EDA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000125"/>
            <a:ext cx="550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Age Progression and Regression Photos</a:t>
            </a:r>
          </a:p>
        </p:txBody>
      </p:sp>
      <p:pic>
        <p:nvPicPr>
          <p:cNvPr id="16388" name="Picture 2" descr="http://phojoe.com/images/new/forensic/Jonbenet%20Ramsey-Age-Progression.jpg">
            <a:extLst>
              <a:ext uri="{FF2B5EF4-FFF2-40B4-BE49-F238E27FC236}">
                <a16:creationId xmlns:a16="http://schemas.microsoft.com/office/drawing/2014/main" id="{99BA790C-527A-413B-8EB6-B2659492F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71688"/>
            <a:ext cx="5143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>
            <a:extLst>
              <a:ext uri="{FF2B5EF4-FFF2-40B4-BE49-F238E27FC236}">
                <a16:creationId xmlns:a16="http://schemas.microsoft.com/office/drawing/2014/main" id="{76CCA447-7132-4AA7-9987-DDB516137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572125"/>
            <a:ext cx="5500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JonBenet Ramsey Age Progressed from Age 6 to 16</a:t>
            </a:r>
            <a:endParaRPr lang="en-US" altLang="en-US" sz="2000">
              <a:latin typeface="Arial Narrow" panose="020B0606020202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FBE8CC-5CC9-43B7-961F-0DBD498729B3}"/>
              </a:ext>
            </a:extLst>
          </p:cNvPr>
          <p:cNvSpPr/>
          <p:nvPr/>
        </p:nvSpPr>
        <p:spPr>
          <a:xfrm>
            <a:off x="1857375" y="4500563"/>
            <a:ext cx="2571750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2696C3B2-A438-4AAD-A171-828CB6185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71500"/>
            <a:ext cx="340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Can Giants exist?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F23814E1-C3A0-4EA1-96B2-C300A6DFB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285875"/>
            <a:ext cx="2978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hlinkClick r:id="rId4"/>
              </a:rPr>
              <a:t>Tallest man ever lived.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" name="Tallest man.wmv">
            <a:hlinkClick r:id="" action="ppaction://media"/>
            <a:extLst>
              <a:ext uri="{FF2B5EF4-FFF2-40B4-BE49-F238E27FC236}">
                <a16:creationId xmlns:a16="http://schemas.microsoft.com/office/drawing/2014/main" id="{2731BA35-6C2F-4012-8EBC-A3830267775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1813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A68BF05A-FF20-4F2F-BA88-2CE530364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5929313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Tallest man alive, 2009.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19EBF3D-7F1D-4EA7-8585-E09166CB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785938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8 feet 11.1 inches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7B7901F9-C72F-4A0A-832E-DF05A3E7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000750"/>
            <a:ext cx="1063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(8 ft 1 in)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1150914C-040B-4557-8B52-E276BF62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577850"/>
            <a:ext cx="4287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Section 7.4  Percent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688D1-6991-40A0-A4A6-0CA4B515B27A}"/>
              </a:ext>
            </a:extLst>
          </p:cNvPr>
          <p:cNvSpPr txBox="1"/>
          <p:nvPr/>
        </p:nvSpPr>
        <p:spPr>
          <a:xfrm>
            <a:off x="1000100" y="1785926"/>
            <a:ext cx="3571899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Math word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Percent</a:t>
            </a:r>
            <a:r>
              <a:rPr lang="en-US" dirty="0"/>
              <a:t> means per hundred, or part of 100.</a:t>
            </a:r>
          </a:p>
        </p:txBody>
      </p:sp>
      <p:sp>
        <p:nvSpPr>
          <p:cNvPr id="16391" name="TextBox 5">
            <a:extLst>
              <a:ext uri="{FF2B5EF4-FFF2-40B4-BE49-F238E27FC236}">
                <a16:creationId xmlns:a16="http://schemas.microsoft.com/office/drawing/2014/main" id="{607C3EB7-C93E-498F-A1EA-45F92FA3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1857375"/>
            <a:ext cx="2214562" cy="830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The symbol for percent is </a:t>
            </a:r>
            <a:r>
              <a:rPr lang="en-US" altLang="en-US">
                <a:solidFill>
                  <a:srgbClr val="FF0000"/>
                </a:solidFill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52C2F-7C3F-4893-8950-6DA11A8167D9}"/>
              </a:ext>
            </a:extLst>
          </p:cNvPr>
          <p:cNvSpPr txBox="1"/>
          <p:nvPr/>
        </p:nvSpPr>
        <p:spPr>
          <a:xfrm>
            <a:off x="2627300" y="3443289"/>
            <a:ext cx="4429155" cy="1200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extrusionH="76200" contourW="44450" prstMaterial="matte">
            <a:bevelT w="63500" h="63500" prst="artDeco"/>
            <a:extrusionClr>
              <a:srgbClr val="FF0000"/>
            </a:extrusionClr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/>
              <a:t>Percent is always a part-to-whole comparison, and the whole is divided into 100 congruent pieces.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9B5415-0794-4717-A449-22254FFF727B}"/>
              </a:ext>
            </a:extLst>
          </p:cNvPr>
          <p:cNvSpPr/>
          <p:nvPr/>
        </p:nvSpPr>
        <p:spPr>
          <a:xfrm>
            <a:off x="1357313" y="5143500"/>
            <a:ext cx="5643562" cy="1071563"/>
          </a:xfrm>
          <a:prstGeom prst="roundRect">
            <a:avLst>
              <a:gd name="adj" fmla="val 116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Example</a:t>
            </a:r>
          </a:p>
          <a:p>
            <a:pPr eaLnBrk="1" hangingPunct="1">
              <a:defRPr/>
            </a:pPr>
            <a:r>
              <a:rPr lang="en-US" altLang="en-US">
                <a:solidFill>
                  <a:srgbClr val="000000"/>
                </a:solidFill>
              </a:rPr>
              <a:t>37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%</a:t>
            </a:r>
            <a:r>
              <a:rPr lang="en-US" altLang="en-US">
                <a:solidFill>
                  <a:srgbClr val="000000"/>
                </a:solidFill>
              </a:rPr>
              <a:t> means 37/100, which means 0.37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36D4C19C-25B7-459D-B15F-CA3D606FC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766763"/>
            <a:ext cx="1364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2"/>
                </a:solidFill>
              </a:rPr>
              <a:t>Ratios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28D150B-5A71-4C86-83E8-58BC40668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865313"/>
            <a:ext cx="67897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Recall that a fraction is always used for part-to-whole comparison, but a ratio can be used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2400"/>
              <a:t>  part-to-part comparison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2400"/>
              <a:t>  part-to-whole comparison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2400"/>
              <a:t>  other comparisons such as distance-to-time.</a:t>
            </a:r>
          </a:p>
          <a:p>
            <a:pPr eaLnBrk="1" hangingPunct="1">
              <a:spcBef>
                <a:spcPct val="0"/>
              </a:spcBef>
              <a:buFontTx/>
              <a:buAutoNum type="arabicPeriod" startAt="2"/>
            </a:pPr>
            <a:endParaRPr lang="en-GB" altLang="en-US" sz="24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8AB190BF-C243-4FAD-AA30-2019F0C64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766763"/>
            <a:ext cx="13644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accent2"/>
                </a:solidFill>
              </a:rPr>
              <a:t>Ratios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E8B9E335-841A-4D3D-8E68-5B56ABB1D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865313"/>
            <a:ext cx="67897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Equality of ratios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Two ratios  </a:t>
            </a:r>
            <a:r>
              <a:rPr lang="en-GB" altLang="en-US" sz="2400" i="1"/>
              <a:t>a</a:t>
            </a:r>
            <a:r>
              <a:rPr lang="en-GB" altLang="en-US" sz="2400"/>
              <a:t>:</a:t>
            </a:r>
            <a:r>
              <a:rPr lang="en-GB" altLang="en-US" sz="2400" i="1"/>
              <a:t>b</a:t>
            </a:r>
            <a:r>
              <a:rPr lang="en-GB" altLang="en-US" sz="2400"/>
              <a:t>  and  </a:t>
            </a:r>
            <a:r>
              <a:rPr lang="en-GB" altLang="en-US" sz="2400" i="1"/>
              <a:t>c</a:t>
            </a:r>
            <a:r>
              <a:rPr lang="en-GB" altLang="en-US" sz="2400"/>
              <a:t>:</a:t>
            </a:r>
            <a:r>
              <a:rPr lang="en-GB" altLang="en-US" sz="2400" i="1"/>
              <a:t>d</a:t>
            </a:r>
            <a:r>
              <a:rPr lang="en-GB" altLang="en-US" sz="2400"/>
              <a:t>  are equal if and only if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                         </a:t>
            </a:r>
            <a:r>
              <a:rPr lang="en-GB" altLang="en-US" sz="2400" i="1"/>
              <a:t>a </a:t>
            </a:r>
            <a:r>
              <a:rPr lang="en-GB" altLang="en-US" sz="2400"/>
              <a:t>×</a:t>
            </a:r>
            <a:r>
              <a:rPr lang="en-GB" altLang="en-US" sz="2400" i="1"/>
              <a:t>d</a:t>
            </a:r>
            <a:r>
              <a:rPr lang="en-GB" altLang="en-US" sz="2400"/>
              <a:t> = </a:t>
            </a:r>
            <a:r>
              <a:rPr lang="en-GB" altLang="en-US" sz="2400" i="1"/>
              <a:t>b </a:t>
            </a:r>
            <a:r>
              <a:rPr lang="en-GB" altLang="en-US" sz="2400"/>
              <a:t>×</a:t>
            </a:r>
            <a:r>
              <a:rPr lang="en-GB" altLang="en-US" sz="2400" i="1"/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i="1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i.e.  </a:t>
            </a:r>
            <a:r>
              <a:rPr lang="en-GB" altLang="en-US" sz="2400" i="1"/>
              <a:t>a </a:t>
            </a:r>
            <a:r>
              <a:rPr lang="en-GB" altLang="en-US" sz="2400"/>
              <a:t>: </a:t>
            </a:r>
            <a:r>
              <a:rPr lang="en-GB" altLang="en-US" sz="2400" i="1"/>
              <a:t>b = c </a:t>
            </a:r>
            <a:r>
              <a:rPr lang="en-GB" altLang="en-US" sz="2400"/>
              <a:t>: </a:t>
            </a:r>
            <a:r>
              <a:rPr lang="en-GB" altLang="en-US" sz="2400" i="1"/>
              <a:t>d  </a:t>
            </a:r>
            <a:r>
              <a:rPr lang="en-GB" altLang="en-US" sz="2400"/>
              <a:t>if and only if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i="1"/>
              <a:t>         inside×inside = outside×outside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A1F591-18F2-43A7-9DAD-BCC74504EE4A}"/>
              </a:ext>
            </a:extLst>
          </p:cNvPr>
          <p:cNvSpPr/>
          <p:nvPr/>
        </p:nvSpPr>
        <p:spPr>
          <a:xfrm>
            <a:off x="1691680" y="4596537"/>
            <a:ext cx="5328592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dirty="0"/>
              <a:t>A proportion is a statement that two given ratios are equal.</a:t>
            </a:r>
            <a:endParaRPr lang="en-GB" alt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ED954694-DD58-46EA-95E1-1FE1E192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9275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Proportions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56457B0-0D0D-4334-A000-EFE6959E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0768"/>
            <a:ext cx="7427317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A proportion is a statement that two given ratios are equal.</a:t>
            </a:r>
            <a:endParaRPr lang="en-GB" altLang="en-US" sz="2400" i="1" dirty="0"/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BAEA51F8-FB3F-4100-8B37-999DADC31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205038"/>
            <a:ext cx="70770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Practical examples that need proportions</a:t>
            </a:r>
            <a:r>
              <a:rPr lang="en-GB" altLang="en-US" sz="2400" dirty="0"/>
              <a:t>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2400" dirty="0"/>
              <a:t>If a cocktail recipe calls for 1 part of 7-up and 2 parts of orange juice, then you need to use the same ratio (no matter how much of cocktail wanted) in order to keep the taste consistent. </a:t>
            </a:r>
            <a:br>
              <a:rPr lang="en-GB" altLang="en-US" sz="2400" dirty="0"/>
            </a:br>
            <a:r>
              <a:rPr lang="en-GB" altLang="en-US" sz="2400" dirty="0"/>
              <a:t>     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2400" dirty="0"/>
              <a:t>If you are mixing paint to paint your house, you need to keep the ratio (of </a:t>
            </a:r>
            <a:r>
              <a:rPr lang="en-GB" altLang="en-US" sz="2400" dirty="0" err="1"/>
              <a:t>color</a:t>
            </a:r>
            <a:r>
              <a:rPr lang="en-GB" altLang="en-US" sz="2400" dirty="0"/>
              <a:t> pigments to white paint) constant to ensure that the </a:t>
            </a:r>
            <a:r>
              <a:rPr lang="en-GB" altLang="en-US" sz="2400" dirty="0" err="1"/>
              <a:t>color</a:t>
            </a:r>
            <a:r>
              <a:rPr lang="en-GB" altLang="en-US" sz="2400" dirty="0"/>
              <a:t> will remain exactly the same.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032B47E6-B61A-4D8B-840B-559D53C3E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9275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Proportions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0238862C-AB05-459B-AAFA-BB1035E32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07707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Practical 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GB" altLang="en-US" sz="2400"/>
              <a:t>If city tax rate is $7.75 to every $100 of purchase, then you have to use the same ratio no matter how much your purchase is (because it is the law).</a:t>
            </a:r>
            <a:br>
              <a:rPr lang="en-GB" altLang="en-US" sz="2400"/>
            </a:b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en-GB" altLang="en-US" sz="2400"/>
              <a:t>If you want to enlarge a 4”×5” picture, then you should keep the same ratio in dimension to avoid distortion.</a:t>
            </a:r>
            <a:br>
              <a:rPr lang="en-GB" altLang="en-US" sz="2400"/>
            </a:br>
            <a:endParaRPr lang="en-GB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3F4AD7F-0572-4D82-BA35-8FE88069C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9275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accent2"/>
                </a:solidFill>
              </a:rPr>
              <a:t>Proportions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90BAC8B-6FCC-469D-82DE-9D2F911E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341438"/>
            <a:ext cx="70770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2425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Practical examples: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     </a:t>
            </a: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5.  In music, it is the ratio of frequencies that determines the relative pitch. And we</a:t>
            </a:r>
            <a:r>
              <a:rPr lang="en-US" sz="2400" dirty="0"/>
              <a:t> need to keep the same ratio if we want to transpose a piece of music (i.e. change to another key)</a:t>
            </a:r>
            <a:endParaRPr lang="en-GB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46F3C8-1A6E-4A85-832E-EC6178659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442651"/>
            <a:ext cx="6669559" cy="1981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C80C7A-8207-4DFA-8D11-DD8614B43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5423984"/>
            <a:ext cx="3988005" cy="1397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92070-7857-4A25-8DC9-45E4BF4E9C5A}"/>
              </a:ext>
            </a:extLst>
          </p:cNvPr>
          <p:cNvSpPr txBox="1"/>
          <p:nvPr/>
        </p:nvSpPr>
        <p:spPr>
          <a:xfrm>
            <a:off x="7641159" y="463069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(in G key)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F0443E-9BCA-4CBA-8D78-37B9660EEEC5}"/>
              </a:ext>
            </a:extLst>
          </p:cNvPr>
          <p:cNvSpPr txBox="1"/>
          <p:nvPr/>
        </p:nvSpPr>
        <p:spPr>
          <a:xfrm>
            <a:off x="4967301" y="607085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(in F key)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AAABD7AD-B2F5-48ED-971F-45C6F6C1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7561262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Some situations where proportions are less understood</a:t>
            </a:r>
            <a:r>
              <a:rPr lang="en-US" altLang="en-US" sz="2400"/>
              <a:t>.</a:t>
            </a:r>
            <a:br>
              <a:rPr lang="en-US" altLang="en-US" sz="1200"/>
            </a:br>
            <a:r>
              <a:rPr lang="en-US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Can Giants exist?</a:t>
            </a:r>
          </a:p>
        </p:txBody>
      </p:sp>
      <p:pic>
        <p:nvPicPr>
          <p:cNvPr id="9219" name="Picture 115" descr="hulk">
            <a:extLst>
              <a:ext uri="{FF2B5EF4-FFF2-40B4-BE49-F238E27FC236}">
                <a16:creationId xmlns:a16="http://schemas.microsoft.com/office/drawing/2014/main" id="{BE0D0421-C216-4BC4-8EEC-DA6ECF09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2" descr="hulk">
            <a:extLst>
              <a:ext uri="{FF2B5EF4-FFF2-40B4-BE49-F238E27FC236}">
                <a16:creationId xmlns:a16="http://schemas.microsoft.com/office/drawing/2014/main" id="{57A502E6-57B8-4410-82FA-AAEB12C2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b="10829"/>
          <a:stretch>
            <a:fillRect/>
          </a:stretch>
        </p:blipFill>
        <p:spPr bwMode="auto">
          <a:xfrm>
            <a:off x="-323850" y="2303463"/>
            <a:ext cx="69342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20">
            <a:extLst>
              <a:ext uri="{FF2B5EF4-FFF2-40B4-BE49-F238E27FC236}">
                <a16:creationId xmlns:a16="http://schemas.microsoft.com/office/drawing/2014/main" id="{066A90C7-F81F-4C29-BEA8-04BDF05A8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484313"/>
            <a:ext cx="23764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Most of us like to watch movies and animations of giants or gigantic animals.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But can we simply increase the size of a person (or an animal) and yet expect all other physical properties to remain the same?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7">
            <a:extLst>
              <a:ext uri="{FF2B5EF4-FFF2-40B4-BE49-F238E27FC236}">
                <a16:creationId xmlns:a16="http://schemas.microsoft.com/office/drawing/2014/main" id="{2F92487F-22C3-4B57-A09B-329397DA9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060575"/>
            <a:ext cx="69326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If we triple the size of a cube using the same material, the pressure (lb/ft</a:t>
            </a:r>
            <a:r>
              <a:rPr lang="en-US" altLang="en-US" sz="2400" baseline="30000"/>
              <a:t>2</a:t>
            </a:r>
            <a:r>
              <a:rPr lang="en-US" altLang="en-US" sz="2400"/>
              <a:t>) on the bottom of the cube will become 3 times as big even </a:t>
            </a:r>
            <a:br>
              <a:rPr lang="en-US" altLang="en-US" sz="2400"/>
            </a:br>
            <a:r>
              <a:rPr lang="en-US" altLang="en-US" sz="2400"/>
              <a:t>though the foot print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big cube is bigger.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4A720EFD-2BC5-454A-84AC-05D3153D8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74898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Some situations where proportions less understood</a:t>
            </a:r>
            <a:r>
              <a:rPr lang="en-US" altLang="en-US" sz="2400"/>
              <a:t>.</a:t>
            </a:r>
            <a:br>
              <a:rPr lang="en-US" altLang="en-US" sz="1200"/>
            </a:br>
            <a:r>
              <a:rPr lang="en-US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Can Giants exist?</a:t>
            </a:r>
          </a:p>
        </p:txBody>
      </p:sp>
      <p:grpSp>
        <p:nvGrpSpPr>
          <p:cNvPr id="10244" name="Group 3">
            <a:extLst>
              <a:ext uri="{FF2B5EF4-FFF2-40B4-BE49-F238E27FC236}">
                <a16:creationId xmlns:a16="http://schemas.microsoft.com/office/drawing/2014/main" id="{D1C93C74-965A-4138-B2E7-06123B6B8BA3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4508500"/>
            <a:ext cx="1006475" cy="1111250"/>
            <a:chOff x="1066" y="2840"/>
            <a:chExt cx="634" cy="700"/>
          </a:xfrm>
        </p:grpSpPr>
        <p:sp>
          <p:nvSpPr>
            <p:cNvPr id="10254" name="Freeform 4">
              <a:extLst>
                <a:ext uri="{FF2B5EF4-FFF2-40B4-BE49-F238E27FC236}">
                  <a16:creationId xmlns:a16="http://schemas.microsoft.com/office/drawing/2014/main" id="{DCF544DE-B631-4141-BC75-956646564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976"/>
              <a:ext cx="631" cy="564"/>
            </a:xfrm>
            <a:custGeom>
              <a:avLst/>
              <a:gdLst>
                <a:gd name="T0" fmla="*/ 0 w 631"/>
                <a:gd name="T1" fmla="*/ 43 h 564"/>
                <a:gd name="T2" fmla="*/ 2 w 631"/>
                <a:gd name="T3" fmla="*/ 426 h 564"/>
                <a:gd name="T4" fmla="*/ 358 w 631"/>
                <a:gd name="T5" fmla="*/ 564 h 564"/>
                <a:gd name="T6" fmla="*/ 631 w 631"/>
                <a:gd name="T7" fmla="*/ 363 h 564"/>
                <a:gd name="T8" fmla="*/ 629 w 631"/>
                <a:gd name="T9" fmla="*/ 0 h 564"/>
                <a:gd name="T10" fmla="*/ 0 w 631"/>
                <a:gd name="T11" fmla="*/ 43 h 5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1"/>
                <a:gd name="T19" fmla="*/ 0 h 564"/>
                <a:gd name="T20" fmla="*/ 631 w 631"/>
                <a:gd name="T21" fmla="*/ 564 h 5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1" h="564">
                  <a:moveTo>
                    <a:pt x="0" y="43"/>
                  </a:moveTo>
                  <a:lnTo>
                    <a:pt x="2" y="426"/>
                  </a:lnTo>
                  <a:lnTo>
                    <a:pt x="358" y="564"/>
                  </a:lnTo>
                  <a:lnTo>
                    <a:pt x="631" y="363"/>
                  </a:lnTo>
                  <a:lnTo>
                    <a:pt x="62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5">
              <a:extLst>
                <a:ext uri="{FF2B5EF4-FFF2-40B4-BE49-F238E27FC236}">
                  <a16:creationId xmlns:a16="http://schemas.microsoft.com/office/drawing/2014/main" id="{9768A5C0-F57A-4589-9FAB-582E3765F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840"/>
              <a:ext cx="634" cy="317"/>
            </a:xfrm>
            <a:custGeom>
              <a:avLst/>
              <a:gdLst>
                <a:gd name="T0" fmla="*/ 0 w 634"/>
                <a:gd name="T1" fmla="*/ 182 h 317"/>
                <a:gd name="T2" fmla="*/ 361 w 634"/>
                <a:gd name="T3" fmla="*/ 317 h 317"/>
                <a:gd name="T4" fmla="*/ 634 w 634"/>
                <a:gd name="T5" fmla="*/ 135 h 317"/>
                <a:gd name="T6" fmla="*/ 272 w 634"/>
                <a:gd name="T7" fmla="*/ 0 h 317"/>
                <a:gd name="T8" fmla="*/ 0 w 634"/>
                <a:gd name="T9" fmla="*/ 182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4"/>
                <a:gd name="T16" fmla="*/ 0 h 317"/>
                <a:gd name="T17" fmla="*/ 634 w 634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4" h="317">
                  <a:moveTo>
                    <a:pt x="0" y="182"/>
                  </a:moveTo>
                  <a:lnTo>
                    <a:pt x="361" y="317"/>
                  </a:lnTo>
                  <a:lnTo>
                    <a:pt x="634" y="135"/>
                  </a:lnTo>
                  <a:lnTo>
                    <a:pt x="272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6">
              <a:extLst>
                <a:ext uri="{FF2B5EF4-FFF2-40B4-BE49-F238E27FC236}">
                  <a16:creationId xmlns:a16="http://schemas.microsoft.com/office/drawing/2014/main" id="{ABF212B0-0669-4DD5-A124-CE0E7F995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975"/>
              <a:ext cx="631" cy="565"/>
            </a:xfrm>
            <a:custGeom>
              <a:avLst/>
              <a:gdLst>
                <a:gd name="T0" fmla="*/ 0 w 631"/>
                <a:gd name="T1" fmla="*/ 47 h 565"/>
                <a:gd name="T2" fmla="*/ 2 w 631"/>
                <a:gd name="T3" fmla="*/ 429 h 565"/>
                <a:gd name="T4" fmla="*/ 360 w 631"/>
                <a:gd name="T5" fmla="*/ 565 h 565"/>
                <a:gd name="T6" fmla="*/ 357 w 631"/>
                <a:gd name="T7" fmla="*/ 182 h 565"/>
                <a:gd name="T8" fmla="*/ 630 w 631"/>
                <a:gd name="T9" fmla="*/ 0 h 565"/>
                <a:gd name="T10" fmla="*/ 631 w 631"/>
                <a:gd name="T11" fmla="*/ 365 h 565"/>
                <a:gd name="T12" fmla="*/ 362 w 631"/>
                <a:gd name="T13" fmla="*/ 564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1"/>
                <a:gd name="T22" fmla="*/ 0 h 565"/>
                <a:gd name="T23" fmla="*/ 631 w 631"/>
                <a:gd name="T24" fmla="*/ 565 h 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1" h="565">
                  <a:moveTo>
                    <a:pt x="0" y="47"/>
                  </a:moveTo>
                  <a:lnTo>
                    <a:pt x="2" y="429"/>
                  </a:lnTo>
                  <a:lnTo>
                    <a:pt x="360" y="565"/>
                  </a:lnTo>
                  <a:lnTo>
                    <a:pt x="357" y="182"/>
                  </a:lnTo>
                  <a:lnTo>
                    <a:pt x="630" y="0"/>
                  </a:lnTo>
                  <a:lnTo>
                    <a:pt x="631" y="365"/>
                  </a:lnTo>
                  <a:lnTo>
                    <a:pt x="362" y="5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8">
            <a:extLst>
              <a:ext uri="{FF2B5EF4-FFF2-40B4-BE49-F238E27FC236}">
                <a16:creationId xmlns:a16="http://schemas.microsoft.com/office/drawing/2014/main" id="{828EFF74-306A-47F2-80A6-222D340DA15A}"/>
              </a:ext>
            </a:extLst>
          </p:cNvPr>
          <p:cNvSpPr>
            <a:spLocks/>
          </p:cNvSpPr>
          <p:nvPr/>
        </p:nvSpPr>
        <p:spPr bwMode="auto">
          <a:xfrm>
            <a:off x="5003800" y="3141663"/>
            <a:ext cx="3024188" cy="3232150"/>
          </a:xfrm>
          <a:custGeom>
            <a:avLst/>
            <a:gdLst>
              <a:gd name="T0" fmla="*/ 2147483646 w 1905"/>
              <a:gd name="T1" fmla="*/ 0 h 2036"/>
              <a:gd name="T2" fmla="*/ 0 w 1905"/>
              <a:gd name="T3" fmla="*/ 2147483646 h 2036"/>
              <a:gd name="T4" fmla="*/ 2147483646 w 1905"/>
              <a:gd name="T5" fmla="*/ 2147483646 h 2036"/>
              <a:gd name="T6" fmla="*/ 2147483646 w 1905"/>
              <a:gd name="T7" fmla="*/ 2147483646 h 2036"/>
              <a:gd name="T8" fmla="*/ 2147483646 w 1905"/>
              <a:gd name="T9" fmla="*/ 2147483646 h 2036"/>
              <a:gd name="T10" fmla="*/ 2147483646 w 1905"/>
              <a:gd name="T11" fmla="*/ 2147483646 h 2036"/>
              <a:gd name="T12" fmla="*/ 2147483646 w 1905"/>
              <a:gd name="T13" fmla="*/ 0 h 20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05"/>
              <a:gd name="T22" fmla="*/ 0 h 2036"/>
              <a:gd name="T23" fmla="*/ 1905 w 1905"/>
              <a:gd name="T24" fmla="*/ 2036 h 20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05" h="2036">
                <a:moveTo>
                  <a:pt x="908" y="0"/>
                </a:moveTo>
                <a:lnTo>
                  <a:pt x="0" y="481"/>
                </a:lnTo>
                <a:lnTo>
                  <a:pt x="9" y="1628"/>
                </a:lnTo>
                <a:lnTo>
                  <a:pt x="1089" y="2036"/>
                </a:lnTo>
                <a:lnTo>
                  <a:pt x="1905" y="1502"/>
                </a:lnTo>
                <a:lnTo>
                  <a:pt x="1905" y="345"/>
                </a:lnTo>
                <a:lnTo>
                  <a:pt x="90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9">
            <a:extLst>
              <a:ext uri="{FF2B5EF4-FFF2-40B4-BE49-F238E27FC236}">
                <a16:creationId xmlns:a16="http://schemas.microsoft.com/office/drawing/2014/main" id="{B03AE92B-56AC-4BDF-845F-9599708D6D5B}"/>
              </a:ext>
            </a:extLst>
          </p:cNvPr>
          <p:cNvSpPr>
            <a:spLocks/>
          </p:cNvSpPr>
          <p:nvPr/>
        </p:nvSpPr>
        <p:spPr bwMode="auto">
          <a:xfrm>
            <a:off x="5008563" y="3689350"/>
            <a:ext cx="3019425" cy="798513"/>
          </a:xfrm>
          <a:custGeom>
            <a:avLst/>
            <a:gdLst>
              <a:gd name="T0" fmla="*/ 0 w 1902"/>
              <a:gd name="T1" fmla="*/ 2147483646 h 503"/>
              <a:gd name="T2" fmla="*/ 2147483646 w 1902"/>
              <a:gd name="T3" fmla="*/ 2147483646 h 503"/>
              <a:gd name="T4" fmla="*/ 2147483646 w 1902"/>
              <a:gd name="T5" fmla="*/ 0 h 503"/>
              <a:gd name="T6" fmla="*/ 0 60000 65536"/>
              <a:gd name="T7" fmla="*/ 0 60000 65536"/>
              <a:gd name="T8" fmla="*/ 0 60000 65536"/>
              <a:gd name="T9" fmla="*/ 0 w 1902"/>
              <a:gd name="T10" fmla="*/ 0 h 503"/>
              <a:gd name="T11" fmla="*/ 1902 w 1902"/>
              <a:gd name="T12" fmla="*/ 503 h 5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2" h="503">
                <a:moveTo>
                  <a:pt x="0" y="143"/>
                </a:moveTo>
                <a:lnTo>
                  <a:pt x="1092" y="503"/>
                </a:lnTo>
                <a:lnTo>
                  <a:pt x="190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0">
            <a:extLst>
              <a:ext uri="{FF2B5EF4-FFF2-40B4-BE49-F238E27FC236}">
                <a16:creationId xmlns:a16="http://schemas.microsoft.com/office/drawing/2014/main" id="{78FAB04F-34C3-4447-96AA-52A9A7FC0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588" y="4481513"/>
            <a:ext cx="0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11">
            <a:extLst>
              <a:ext uri="{FF2B5EF4-FFF2-40B4-BE49-F238E27FC236}">
                <a16:creationId xmlns:a16="http://schemas.microsoft.com/office/drawing/2014/main" id="{94C9935E-A95B-436E-8410-2ED3C5ADBDB3}"/>
              </a:ext>
            </a:extLst>
          </p:cNvPr>
          <p:cNvSpPr>
            <a:spLocks/>
          </p:cNvSpPr>
          <p:nvPr/>
        </p:nvSpPr>
        <p:spPr bwMode="auto">
          <a:xfrm>
            <a:off x="5003800" y="4913313"/>
            <a:ext cx="3024188" cy="863600"/>
          </a:xfrm>
          <a:custGeom>
            <a:avLst/>
            <a:gdLst>
              <a:gd name="T0" fmla="*/ 0 w 1905"/>
              <a:gd name="T1" fmla="*/ 2147483646 h 544"/>
              <a:gd name="T2" fmla="*/ 2147483646 w 1905"/>
              <a:gd name="T3" fmla="*/ 2147483646 h 544"/>
              <a:gd name="T4" fmla="*/ 2147483646 w 1905"/>
              <a:gd name="T5" fmla="*/ 0 h 544"/>
              <a:gd name="T6" fmla="*/ 0 60000 65536"/>
              <a:gd name="T7" fmla="*/ 0 60000 65536"/>
              <a:gd name="T8" fmla="*/ 0 60000 65536"/>
              <a:gd name="T9" fmla="*/ 0 w 1905"/>
              <a:gd name="T10" fmla="*/ 0 h 544"/>
              <a:gd name="T11" fmla="*/ 1905 w 1905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544">
                <a:moveTo>
                  <a:pt x="0" y="136"/>
                </a:moveTo>
                <a:lnTo>
                  <a:pt x="1089" y="544"/>
                </a:lnTo>
                <a:lnTo>
                  <a:pt x="190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12">
            <a:extLst>
              <a:ext uri="{FF2B5EF4-FFF2-40B4-BE49-F238E27FC236}">
                <a16:creationId xmlns:a16="http://schemas.microsoft.com/office/drawing/2014/main" id="{F3970F81-811A-49CF-9E4F-01A2600DCBB2}"/>
              </a:ext>
            </a:extLst>
          </p:cNvPr>
          <p:cNvSpPr>
            <a:spLocks/>
          </p:cNvSpPr>
          <p:nvPr/>
        </p:nvSpPr>
        <p:spPr bwMode="auto">
          <a:xfrm>
            <a:off x="5018088" y="4287838"/>
            <a:ext cx="3009900" cy="857250"/>
          </a:xfrm>
          <a:custGeom>
            <a:avLst/>
            <a:gdLst>
              <a:gd name="T0" fmla="*/ 0 w 1896"/>
              <a:gd name="T1" fmla="*/ 2147483646 h 540"/>
              <a:gd name="T2" fmla="*/ 2147483646 w 1896"/>
              <a:gd name="T3" fmla="*/ 2147483646 h 540"/>
              <a:gd name="T4" fmla="*/ 2147483646 w 1896"/>
              <a:gd name="T5" fmla="*/ 0 h 540"/>
              <a:gd name="T6" fmla="*/ 0 60000 65536"/>
              <a:gd name="T7" fmla="*/ 0 60000 65536"/>
              <a:gd name="T8" fmla="*/ 0 60000 65536"/>
              <a:gd name="T9" fmla="*/ 0 w 1896"/>
              <a:gd name="T10" fmla="*/ 0 h 540"/>
              <a:gd name="T11" fmla="*/ 1896 w 1896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6" h="540">
                <a:moveTo>
                  <a:pt x="0" y="138"/>
                </a:moveTo>
                <a:lnTo>
                  <a:pt x="1080" y="540"/>
                </a:lnTo>
                <a:lnTo>
                  <a:pt x="18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3">
            <a:extLst>
              <a:ext uri="{FF2B5EF4-FFF2-40B4-BE49-F238E27FC236}">
                <a16:creationId xmlns:a16="http://schemas.microsoft.com/office/drawing/2014/main" id="{E07E5C68-3300-47E1-A96F-50184DEEC492}"/>
              </a:ext>
            </a:extLst>
          </p:cNvPr>
          <p:cNvSpPr>
            <a:spLocks/>
          </p:cNvSpPr>
          <p:nvPr/>
        </p:nvSpPr>
        <p:spPr bwMode="auto">
          <a:xfrm>
            <a:off x="5575300" y="3314700"/>
            <a:ext cx="1382713" cy="2625725"/>
          </a:xfrm>
          <a:custGeom>
            <a:avLst/>
            <a:gdLst>
              <a:gd name="T0" fmla="*/ 0 w 871"/>
              <a:gd name="T1" fmla="*/ 2147483646 h 1654"/>
              <a:gd name="T2" fmla="*/ 0 w 871"/>
              <a:gd name="T3" fmla="*/ 2147483646 h 1654"/>
              <a:gd name="T4" fmla="*/ 2147483646 w 871"/>
              <a:gd name="T5" fmla="*/ 0 h 1654"/>
              <a:gd name="T6" fmla="*/ 0 60000 65536"/>
              <a:gd name="T7" fmla="*/ 0 60000 65536"/>
              <a:gd name="T8" fmla="*/ 0 60000 65536"/>
              <a:gd name="T9" fmla="*/ 0 w 871"/>
              <a:gd name="T10" fmla="*/ 0 h 1654"/>
              <a:gd name="T11" fmla="*/ 871 w 871"/>
              <a:gd name="T12" fmla="*/ 1654 h 1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1" h="1654">
                <a:moveTo>
                  <a:pt x="0" y="1654"/>
                </a:moveTo>
                <a:lnTo>
                  <a:pt x="0" y="496"/>
                </a:lnTo>
                <a:lnTo>
                  <a:pt x="87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14">
            <a:extLst>
              <a:ext uri="{FF2B5EF4-FFF2-40B4-BE49-F238E27FC236}">
                <a16:creationId xmlns:a16="http://schemas.microsoft.com/office/drawing/2014/main" id="{A9AC3832-DDAF-443D-B6F0-6F192DA0B7DE}"/>
              </a:ext>
            </a:extLst>
          </p:cNvPr>
          <p:cNvSpPr>
            <a:spLocks/>
          </p:cNvSpPr>
          <p:nvPr/>
        </p:nvSpPr>
        <p:spPr bwMode="auto">
          <a:xfrm>
            <a:off x="6151563" y="3500438"/>
            <a:ext cx="1335087" cy="2649537"/>
          </a:xfrm>
          <a:custGeom>
            <a:avLst/>
            <a:gdLst>
              <a:gd name="T0" fmla="*/ 0 w 841"/>
              <a:gd name="T1" fmla="*/ 2147483646 h 1669"/>
              <a:gd name="T2" fmla="*/ 2147483646 w 841"/>
              <a:gd name="T3" fmla="*/ 2147483646 h 1669"/>
              <a:gd name="T4" fmla="*/ 2147483646 w 841"/>
              <a:gd name="T5" fmla="*/ 0 h 1669"/>
              <a:gd name="T6" fmla="*/ 0 60000 65536"/>
              <a:gd name="T7" fmla="*/ 0 60000 65536"/>
              <a:gd name="T8" fmla="*/ 0 60000 65536"/>
              <a:gd name="T9" fmla="*/ 0 w 841"/>
              <a:gd name="T10" fmla="*/ 0 h 1669"/>
              <a:gd name="T11" fmla="*/ 841 w 841"/>
              <a:gd name="T12" fmla="*/ 1669 h 16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1" h="1669">
                <a:moveTo>
                  <a:pt x="0" y="1669"/>
                </a:moveTo>
                <a:lnTo>
                  <a:pt x="3" y="499"/>
                </a:lnTo>
                <a:lnTo>
                  <a:pt x="84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5">
            <a:extLst>
              <a:ext uri="{FF2B5EF4-FFF2-40B4-BE49-F238E27FC236}">
                <a16:creationId xmlns:a16="http://schemas.microsoft.com/office/drawing/2014/main" id="{4F73DDE7-88EC-4650-B3D6-105619EE5C28}"/>
              </a:ext>
            </a:extLst>
          </p:cNvPr>
          <p:cNvSpPr>
            <a:spLocks/>
          </p:cNvSpPr>
          <p:nvPr/>
        </p:nvSpPr>
        <p:spPr bwMode="auto">
          <a:xfrm>
            <a:off x="5503863" y="3640138"/>
            <a:ext cx="1662112" cy="2447925"/>
          </a:xfrm>
          <a:custGeom>
            <a:avLst/>
            <a:gdLst>
              <a:gd name="T0" fmla="*/ 2147483646 w 1047"/>
              <a:gd name="T1" fmla="*/ 2147483646 h 1542"/>
              <a:gd name="T2" fmla="*/ 2147483646 w 1047"/>
              <a:gd name="T3" fmla="*/ 2147483646 h 1542"/>
              <a:gd name="T4" fmla="*/ 0 w 1047"/>
              <a:gd name="T5" fmla="*/ 0 h 1542"/>
              <a:gd name="T6" fmla="*/ 0 60000 65536"/>
              <a:gd name="T7" fmla="*/ 0 60000 65536"/>
              <a:gd name="T8" fmla="*/ 0 60000 65536"/>
              <a:gd name="T9" fmla="*/ 0 w 1047"/>
              <a:gd name="T10" fmla="*/ 0 h 1542"/>
              <a:gd name="T11" fmla="*/ 1047 w 1047"/>
              <a:gd name="T12" fmla="*/ 1542 h 1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7" h="1542">
                <a:moveTo>
                  <a:pt x="1047" y="1542"/>
                </a:moveTo>
                <a:lnTo>
                  <a:pt x="1047" y="36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6">
            <a:extLst>
              <a:ext uri="{FF2B5EF4-FFF2-40B4-BE49-F238E27FC236}">
                <a16:creationId xmlns:a16="http://schemas.microsoft.com/office/drawing/2014/main" id="{E2C40532-79C5-4B7C-83DD-31649F459EA4}"/>
              </a:ext>
            </a:extLst>
          </p:cNvPr>
          <p:cNvSpPr>
            <a:spLocks/>
          </p:cNvSpPr>
          <p:nvPr/>
        </p:nvSpPr>
        <p:spPr bwMode="auto">
          <a:xfrm>
            <a:off x="5975350" y="3392488"/>
            <a:ext cx="1619250" cy="2414587"/>
          </a:xfrm>
          <a:custGeom>
            <a:avLst/>
            <a:gdLst>
              <a:gd name="T0" fmla="*/ 2147483646 w 1020"/>
              <a:gd name="T1" fmla="*/ 2147483646 h 1521"/>
              <a:gd name="T2" fmla="*/ 2147483646 w 1020"/>
              <a:gd name="T3" fmla="*/ 2147483646 h 1521"/>
              <a:gd name="T4" fmla="*/ 0 w 1020"/>
              <a:gd name="T5" fmla="*/ 0 h 1521"/>
              <a:gd name="T6" fmla="*/ 0 60000 65536"/>
              <a:gd name="T7" fmla="*/ 0 60000 65536"/>
              <a:gd name="T8" fmla="*/ 0 60000 65536"/>
              <a:gd name="T9" fmla="*/ 0 w 1020"/>
              <a:gd name="T10" fmla="*/ 0 h 1521"/>
              <a:gd name="T11" fmla="*/ 1020 w 1020"/>
              <a:gd name="T12" fmla="*/ 1521 h 15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0" h="1521">
                <a:moveTo>
                  <a:pt x="1020" y="1521"/>
                </a:moveTo>
                <a:lnTo>
                  <a:pt x="1020" y="35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55627E12-C083-45D2-880E-FB77B60D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74898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Some situations where proportions are less understood</a:t>
            </a:r>
            <a:r>
              <a:rPr lang="en-US" altLang="en-US" sz="2400"/>
              <a:t>.</a:t>
            </a:r>
            <a:br>
              <a:rPr lang="en-US" altLang="en-US" sz="1200"/>
            </a:br>
            <a:r>
              <a:rPr lang="en-US" altLang="en-US" sz="1200"/>
              <a:t>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Can Giants exist?</a:t>
            </a:r>
          </a:p>
        </p:txBody>
      </p:sp>
      <p:sp>
        <p:nvSpPr>
          <p:cNvPr id="11267" name="Text Box 17">
            <a:extLst>
              <a:ext uri="{FF2B5EF4-FFF2-40B4-BE49-F238E27FC236}">
                <a16:creationId xmlns:a16="http://schemas.microsoft.com/office/drawing/2014/main" id="{0C45B618-00E0-4487-9970-E5A1B8BB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205038"/>
            <a:ext cx="69326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Consequently, if a giant has the same body shape as a normal person and yet 3 times as high, his feet will take 3 times of the normal pressure, and his blood pressure has to be 3 times as high to pump blood from the feet back to his heart.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will put too much stress on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body and hence giants cannot live long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if they ever exist.</a:t>
            </a:r>
          </a:p>
        </p:txBody>
      </p:sp>
      <p:pic>
        <p:nvPicPr>
          <p:cNvPr id="11268" name="Picture 18" descr="giant1">
            <a:extLst>
              <a:ext uri="{FF2B5EF4-FFF2-40B4-BE49-F238E27FC236}">
                <a16:creationId xmlns:a16="http://schemas.microsoft.com/office/drawing/2014/main" id="{462032EB-519C-4B38-BBF3-99D3287C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33825"/>
            <a:ext cx="14478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80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906</Words>
  <Application>Microsoft Office PowerPoint</Application>
  <PresentationFormat>On-screen Show (4:3)</PresentationFormat>
  <Paragraphs>85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 Narrow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GCCCD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GCCCD</dc:creator>
  <cp:lastModifiedBy>Cary Lee</cp:lastModifiedBy>
  <cp:revision>56</cp:revision>
  <dcterms:created xsi:type="dcterms:W3CDTF">2001-10-11T20:17:06Z</dcterms:created>
  <dcterms:modified xsi:type="dcterms:W3CDTF">2020-04-27T05:50:23Z</dcterms:modified>
</cp:coreProperties>
</file>